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6858000" cy="9906000" type="A4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28D"/>
    <a:srgbClr val="E98784"/>
    <a:srgbClr val="F08579"/>
    <a:srgbClr val="FDD767"/>
    <a:srgbClr val="E0B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E2C42-829A-D283-DC13-DAC659020852}" v="9" dt="2025-04-14T12:26:20.086"/>
    <p1510:client id="{4FBEFA14-4E3B-CBFE-7C49-CE336CE57DF5}" v="88" dt="2025-04-14T08:56:52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24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71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51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83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8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80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14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31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54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440CC2-AE97-4601-BC42-C61BA1BA14A6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6854F0-6088-4568-AEF0-E57C8B4C0B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6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login.ogust.app/input/031902/form.inscription.php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2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clipart, Graphique, graphisme&#10;&#10;Description générée automatiquement">
            <a:extLst>
              <a:ext uri="{FF2B5EF4-FFF2-40B4-BE49-F238E27FC236}">
                <a16:creationId xmlns:a16="http://schemas.microsoft.com/office/drawing/2014/main" id="{75125C19-E884-923C-5850-97FE882B8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2" t="61366" r="7536" b="17861"/>
          <a:stretch/>
        </p:blipFill>
        <p:spPr>
          <a:xfrm rot="10469130">
            <a:off x="5096093" y="2685540"/>
            <a:ext cx="1704151" cy="1448073"/>
          </a:xfrm>
          <a:prstGeom prst="rect">
            <a:avLst/>
          </a:prstGeom>
        </p:spPr>
      </p:pic>
      <p:pic>
        <p:nvPicPr>
          <p:cNvPr id="44" name="Image 43" descr="Une image contenant capture d’écran, clipart, Graphique, graphisme&#10;&#10;Description générée automatiquement">
            <a:extLst>
              <a:ext uri="{FF2B5EF4-FFF2-40B4-BE49-F238E27FC236}">
                <a16:creationId xmlns:a16="http://schemas.microsoft.com/office/drawing/2014/main" id="{93E240D4-9B4C-459D-EDAC-3A66CDBAE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2" t="61366" r="7536" b="17861"/>
          <a:stretch/>
        </p:blipFill>
        <p:spPr>
          <a:xfrm rot="10800000">
            <a:off x="135843" y="1860990"/>
            <a:ext cx="1835420" cy="1876856"/>
          </a:xfrm>
          <a:prstGeom prst="rect">
            <a:avLst/>
          </a:prstGeom>
        </p:spPr>
      </p:pic>
      <p:pic>
        <p:nvPicPr>
          <p:cNvPr id="43" name="Image 42" descr="Une image contenant capture d’écran, clipart, Graphique, graphisme&#10;&#10;Description générée automatiquement">
            <a:extLst>
              <a:ext uri="{FF2B5EF4-FFF2-40B4-BE49-F238E27FC236}">
                <a16:creationId xmlns:a16="http://schemas.microsoft.com/office/drawing/2014/main" id="{E4C90E3A-5FC3-766F-FD03-64D50829D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2" t="61366" r="7536" b="17861"/>
          <a:stretch/>
        </p:blipFill>
        <p:spPr>
          <a:xfrm rot="10800000">
            <a:off x="1714818" y="1900954"/>
            <a:ext cx="1835420" cy="1876856"/>
          </a:xfrm>
          <a:prstGeom prst="rect">
            <a:avLst/>
          </a:prstGeom>
        </p:spPr>
      </p:pic>
      <p:pic>
        <p:nvPicPr>
          <p:cNvPr id="17" name="Image 16" descr="Une image contenant capture d’écran, clipart, Graphique, graphisme&#10;&#10;Description générée automatiquement">
            <a:extLst>
              <a:ext uri="{FF2B5EF4-FFF2-40B4-BE49-F238E27FC236}">
                <a16:creationId xmlns:a16="http://schemas.microsoft.com/office/drawing/2014/main" id="{D53276CD-6137-1E47-0FAC-E0854A4E17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2" t="61366" r="7536" b="17861"/>
          <a:stretch/>
        </p:blipFill>
        <p:spPr>
          <a:xfrm rot="10800000">
            <a:off x="3399248" y="1562890"/>
            <a:ext cx="1737131" cy="2649255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52C99EAC-4FD6-8447-8489-CEED2986277A}"/>
              </a:ext>
            </a:extLst>
          </p:cNvPr>
          <p:cNvGrpSpPr/>
          <p:nvPr/>
        </p:nvGrpSpPr>
        <p:grpSpPr>
          <a:xfrm>
            <a:off x="-84056" y="5748255"/>
            <a:ext cx="7026107" cy="4072043"/>
            <a:chOff x="-137029" y="6224518"/>
            <a:chExt cx="7239286" cy="3379518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93CF1FB6-CE42-DB63-70EC-E409E9AF14E8}"/>
                </a:ext>
              </a:extLst>
            </p:cNvPr>
            <p:cNvGrpSpPr/>
            <p:nvPr/>
          </p:nvGrpSpPr>
          <p:grpSpPr>
            <a:xfrm rot="10800000" flipV="1">
              <a:off x="-137029" y="6224518"/>
              <a:ext cx="7162496" cy="3192449"/>
              <a:chOff x="42102" y="823525"/>
              <a:chExt cx="6622242" cy="2948004"/>
            </a:xfrm>
          </p:grpSpPr>
          <p:pic>
            <p:nvPicPr>
              <p:cNvPr id="21" name="Image 20" descr="Une image contenant capture d’écran, clipart, Graphique, graphisme&#10;&#10;Description générée automatiquement">
                <a:extLst>
                  <a:ext uri="{FF2B5EF4-FFF2-40B4-BE49-F238E27FC236}">
                    <a16:creationId xmlns:a16="http://schemas.microsoft.com/office/drawing/2014/main" id="{DA89BCC4-E054-03B0-BE20-7AA157375D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22" t="61366" r="7536" b="17861"/>
              <a:stretch/>
            </p:blipFill>
            <p:spPr>
              <a:xfrm rot="10800000">
                <a:off x="42102" y="823525"/>
                <a:ext cx="3567328" cy="2916321"/>
              </a:xfrm>
              <a:prstGeom prst="rect">
                <a:avLst/>
              </a:prstGeom>
            </p:spPr>
          </p:pic>
          <p:pic>
            <p:nvPicPr>
              <p:cNvPr id="22" name="Image 21" descr="Une image contenant capture d’écran, clipart, Graphique, graphisme&#10;&#10;Description générée automatiquement">
                <a:extLst>
                  <a:ext uri="{FF2B5EF4-FFF2-40B4-BE49-F238E27FC236}">
                    <a16:creationId xmlns:a16="http://schemas.microsoft.com/office/drawing/2014/main" id="{A88066DC-5233-B69C-CC78-620DC1A523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22" t="61366" r="7536" b="17861"/>
              <a:stretch/>
            </p:blipFill>
            <p:spPr>
              <a:xfrm rot="10800000" flipH="1">
                <a:off x="2480787" y="855208"/>
                <a:ext cx="4183557" cy="2916321"/>
              </a:xfrm>
              <a:prstGeom prst="rect">
                <a:avLst/>
              </a:prstGeom>
            </p:spPr>
          </p:pic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43187F5-C261-D129-53B0-8CF9D5878076}"/>
                </a:ext>
              </a:extLst>
            </p:cNvPr>
            <p:cNvGrpSpPr/>
            <p:nvPr/>
          </p:nvGrpSpPr>
          <p:grpSpPr>
            <a:xfrm flipV="1">
              <a:off x="-60239" y="6411587"/>
              <a:ext cx="7162496" cy="3192449"/>
              <a:chOff x="42102" y="823525"/>
              <a:chExt cx="6622242" cy="2948004"/>
            </a:xfrm>
          </p:grpSpPr>
          <p:pic>
            <p:nvPicPr>
              <p:cNvPr id="2" name="Image 1" descr="Une image contenant capture d’écran, clipart, Graphique, graphisme&#10;&#10;Description générée automatiquement">
                <a:extLst>
                  <a:ext uri="{FF2B5EF4-FFF2-40B4-BE49-F238E27FC236}">
                    <a16:creationId xmlns:a16="http://schemas.microsoft.com/office/drawing/2014/main" id="{2FA44EC3-A767-B233-528E-242D969FA3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22" t="61366" r="7536" b="17861"/>
              <a:stretch/>
            </p:blipFill>
            <p:spPr>
              <a:xfrm rot="10800000">
                <a:off x="42102" y="823525"/>
                <a:ext cx="3567328" cy="2916321"/>
              </a:xfrm>
              <a:prstGeom prst="rect">
                <a:avLst/>
              </a:prstGeom>
            </p:spPr>
          </p:pic>
          <p:pic>
            <p:nvPicPr>
              <p:cNvPr id="3" name="Image 2" descr="Une image contenant capture d’écran, clipart, Graphique, graphisme&#10;&#10;Description générée automatiquement">
                <a:extLst>
                  <a:ext uri="{FF2B5EF4-FFF2-40B4-BE49-F238E27FC236}">
                    <a16:creationId xmlns:a16="http://schemas.microsoft.com/office/drawing/2014/main" id="{A9A4AAF2-7467-7667-7F50-925112A8D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522" t="61366" r="7536" b="17861"/>
              <a:stretch/>
            </p:blipFill>
            <p:spPr>
              <a:xfrm rot="10800000" flipH="1">
                <a:off x="2480787" y="855208"/>
                <a:ext cx="4183557" cy="2916321"/>
              </a:xfrm>
              <a:prstGeom prst="rect">
                <a:avLst/>
              </a:prstGeom>
            </p:spPr>
          </p:pic>
        </p:grp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0C3AE11-F8A1-7D5B-89A6-3A45DA9FF233}"/>
              </a:ext>
            </a:extLst>
          </p:cNvPr>
          <p:cNvSpPr txBox="1"/>
          <p:nvPr/>
        </p:nvSpPr>
        <p:spPr>
          <a:xfrm>
            <a:off x="1318487" y="280216"/>
            <a:ext cx="42210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600" dirty="0">
                <a:solidFill>
                  <a:srgbClr val="E98784"/>
                </a:solidFill>
                <a:latin typeface="Dimbo" panose="020B0603010101010101" pitchFamily="34" charset="0"/>
              </a:rPr>
              <a:t>ATELIERS D’ANGLAIS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7B33EB8-0C8A-5C25-F6B6-5A8334A333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75" y="9398072"/>
            <a:ext cx="1512794" cy="26766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51408222-1F80-87CA-1BC7-9CFEF174F1F0}"/>
              </a:ext>
            </a:extLst>
          </p:cNvPr>
          <p:cNvSpPr txBox="1"/>
          <p:nvPr/>
        </p:nvSpPr>
        <p:spPr>
          <a:xfrm>
            <a:off x="413901" y="9635590"/>
            <a:ext cx="603019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" i="1" dirty="0">
                <a:solidFill>
                  <a:schemeClr val="bg1"/>
                </a:solidFill>
              </a:rPr>
              <a:t>Pour toute question, contactez-nous :     periscolaire@languageconnexion.com   |    06 30 89 34 84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0E45230-3678-576C-528E-C27E80A0F266}"/>
              </a:ext>
            </a:extLst>
          </p:cNvPr>
          <p:cNvSpPr txBox="1"/>
          <p:nvPr/>
        </p:nvSpPr>
        <p:spPr>
          <a:xfrm>
            <a:off x="408866" y="6623368"/>
            <a:ext cx="6176849" cy="24852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100" b="1" dirty="0">
                <a:solidFill>
                  <a:srgbClr val="10528D"/>
                </a:solidFill>
              </a:rPr>
              <a:t>ETAPE 1 : Pré-inscription sur notre site internet </a:t>
            </a:r>
          </a:p>
          <a:p>
            <a:endParaRPr lang="fr-FR" sz="500" b="1" dirty="0">
              <a:solidFill>
                <a:srgbClr val="10528D"/>
              </a:solidFill>
            </a:endParaRPr>
          </a:p>
          <a:p>
            <a:r>
              <a:rPr lang="fr-FR" sz="1100" dirty="0">
                <a:solidFill>
                  <a:srgbClr val="10528D"/>
                </a:solidFill>
              </a:rPr>
              <a:t>	• Accédez au formulaire en ligne 			</a:t>
            </a:r>
            <a:r>
              <a:rPr lang="fr-FR" sz="1100" dirty="0">
                <a:solidFill>
                  <a:srgbClr val="10528D"/>
                </a:solidFill>
                <a:hlinkClick r:id="rId4"/>
              </a:rPr>
              <a:t>https://login.ogust.app/input/031902/form.inscription.php</a:t>
            </a:r>
            <a:r>
              <a:rPr lang="fr-FR" sz="1100" dirty="0">
                <a:solidFill>
                  <a:srgbClr val="10528D"/>
                </a:solidFill>
              </a:rPr>
              <a:t> </a:t>
            </a:r>
          </a:p>
          <a:p>
            <a:r>
              <a:rPr lang="fr-FR" sz="1100" dirty="0">
                <a:solidFill>
                  <a:srgbClr val="10528D"/>
                </a:solidFill>
              </a:rPr>
              <a:t>	• Saisissez le code suivant </a:t>
            </a:r>
            <a:r>
              <a:rPr lang="fr-FR" sz="900" dirty="0">
                <a:solidFill>
                  <a:srgbClr val="10528D"/>
                </a:solidFill>
              </a:rPr>
              <a:t>(en fonction de la classe de votre enfant en 2025/2026) </a:t>
            </a:r>
            <a:r>
              <a:rPr lang="fr-FR" sz="1100" dirty="0">
                <a:solidFill>
                  <a:srgbClr val="10528D"/>
                </a:solidFill>
              </a:rPr>
              <a:t>: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2C2274"/>
                </a:solidFill>
                <a:latin typeface="Poppins"/>
                <a:cs typeface="Poppins"/>
              </a:rPr>
              <a:t>CP: </a:t>
            </a:r>
            <a:r>
              <a:rPr lang="en-GB" sz="1100" dirty="0">
                <a:solidFill>
                  <a:srgbClr val="2C2274"/>
                </a:solidFill>
                <a:ea typeface="+mn-lt"/>
                <a:cs typeface="+mn-lt"/>
              </a:rPr>
              <a:t>1536848530</a:t>
            </a:r>
            <a:endParaRPr lang="fr-FR" sz="1100">
              <a:solidFill>
                <a:srgbClr val="10528D"/>
              </a:solidFill>
              <a:latin typeface="Aptos" panose="02110004020202020204"/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2C2274"/>
                </a:solidFill>
                <a:latin typeface="Poppins"/>
                <a:cs typeface="Poppins"/>
              </a:rPr>
              <a:t>CE/CM: </a:t>
            </a:r>
            <a:r>
              <a:rPr lang="en-GB" sz="1100" dirty="0">
                <a:solidFill>
                  <a:srgbClr val="2C2274"/>
                </a:solidFill>
                <a:ea typeface="+mn-lt"/>
                <a:cs typeface="+mn-lt"/>
              </a:rPr>
              <a:t>1536848513</a:t>
            </a:r>
            <a:endParaRPr lang="fr-FR" sz="1100" dirty="0">
              <a:solidFill>
                <a:srgbClr val="10528D"/>
              </a:solidFill>
              <a:latin typeface="Aptos"/>
              <a:cs typeface="Poppins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700" i="1" dirty="0">
              <a:solidFill>
                <a:srgbClr val="10528D"/>
              </a:solidFill>
            </a:endParaRPr>
          </a:p>
          <a:p>
            <a:r>
              <a:rPr lang="fr-FR" sz="700" i="1" dirty="0">
                <a:solidFill>
                  <a:srgbClr val="10528D"/>
                </a:solidFill>
              </a:rPr>
              <a:t>Nous vous confirmerons l’inscription définitive de votre enfant à la rentrée -  Attention places limitées  : 8 enfants min/ groupe et 13 enfants maximum</a:t>
            </a:r>
          </a:p>
          <a:p>
            <a:r>
              <a:rPr lang="fr-FR" sz="1050" b="1" i="1" dirty="0">
                <a:solidFill>
                  <a:srgbClr val="10528D"/>
                </a:solidFill>
              </a:rPr>
              <a:t>	</a:t>
            </a:r>
            <a:endParaRPr lang="fr-FR" sz="1050" b="1" dirty="0">
              <a:solidFill>
                <a:srgbClr val="10528D"/>
              </a:solidFill>
            </a:endParaRPr>
          </a:p>
          <a:p>
            <a:r>
              <a:rPr lang="fr-FR" sz="1100" b="1" dirty="0">
                <a:solidFill>
                  <a:srgbClr val="10528D"/>
                </a:solidFill>
              </a:rPr>
              <a:t> ETAPE 2 : Paiement </a:t>
            </a:r>
          </a:p>
          <a:p>
            <a:r>
              <a:rPr lang="fr-FR" sz="500" b="1" dirty="0">
                <a:solidFill>
                  <a:srgbClr val="10528D"/>
                </a:solidFill>
              </a:rPr>
              <a:t>	</a:t>
            </a:r>
            <a:r>
              <a:rPr lang="fr-FR" sz="1100" dirty="0">
                <a:solidFill>
                  <a:srgbClr val="10528D"/>
                </a:solidFill>
              </a:rPr>
              <a:t>o Option 1 : Par carte bancaire* </a:t>
            </a:r>
            <a:r>
              <a:rPr lang="fr-FR" sz="500" dirty="0">
                <a:solidFill>
                  <a:srgbClr val="10528D"/>
                </a:solidFill>
              </a:rPr>
              <a:t>	</a:t>
            </a:r>
          </a:p>
          <a:p>
            <a:r>
              <a:rPr lang="fr-FR" sz="500" dirty="0">
                <a:solidFill>
                  <a:srgbClr val="10528D"/>
                </a:solidFill>
              </a:rPr>
              <a:t>	</a:t>
            </a:r>
            <a:r>
              <a:rPr lang="fr-FR" sz="1100" dirty="0">
                <a:solidFill>
                  <a:srgbClr val="10528D"/>
                </a:solidFill>
              </a:rPr>
              <a:t>o Option 2 : En 1 ou 3 chèque(s) à l’ordre de </a:t>
            </a:r>
            <a:r>
              <a:rPr lang="fr-FR" sz="1100" dirty="0" err="1">
                <a:solidFill>
                  <a:srgbClr val="10528D"/>
                </a:solidFill>
              </a:rPr>
              <a:t>Language</a:t>
            </a:r>
            <a:r>
              <a:rPr lang="fr-FR" sz="1100" dirty="0">
                <a:solidFill>
                  <a:srgbClr val="10528D"/>
                </a:solidFill>
              </a:rPr>
              <a:t> Connexion </a:t>
            </a:r>
            <a:endParaRPr lang="fr-FR" sz="1100" u="sng" dirty="0">
              <a:solidFill>
                <a:srgbClr val="10528D"/>
              </a:solidFill>
            </a:endParaRPr>
          </a:p>
          <a:p>
            <a:r>
              <a:rPr lang="fr-FR" sz="1100" dirty="0">
                <a:solidFill>
                  <a:srgbClr val="10528D"/>
                </a:solidFill>
              </a:rPr>
              <a:t>		        </a:t>
            </a:r>
            <a:r>
              <a:rPr lang="fr-FR" sz="1100" u="sng" dirty="0">
                <a:solidFill>
                  <a:srgbClr val="10528D"/>
                </a:solidFill>
              </a:rPr>
              <a:t>à envoyer</a:t>
            </a:r>
            <a:r>
              <a:rPr lang="fr-FR" sz="1100" dirty="0">
                <a:solidFill>
                  <a:srgbClr val="10528D"/>
                </a:solidFill>
              </a:rPr>
              <a:t> à </a:t>
            </a:r>
            <a:r>
              <a:rPr lang="fr-FR" sz="1100" dirty="0" err="1">
                <a:solidFill>
                  <a:srgbClr val="10528D"/>
                </a:solidFill>
              </a:rPr>
              <a:t>Language</a:t>
            </a:r>
            <a:r>
              <a:rPr lang="fr-FR" sz="1100" dirty="0">
                <a:solidFill>
                  <a:srgbClr val="10528D"/>
                </a:solidFill>
              </a:rPr>
              <a:t> Connexion, 10 rue de l’est, 92100 Boulogne Billancourt.</a:t>
            </a:r>
          </a:p>
          <a:p>
            <a:endParaRPr lang="fr-FR" sz="700" i="1" dirty="0">
              <a:solidFill>
                <a:srgbClr val="10528D"/>
              </a:solidFill>
            </a:endParaRPr>
          </a:p>
          <a:p>
            <a:r>
              <a:rPr lang="fr-FR" sz="700" i="1" dirty="0">
                <a:solidFill>
                  <a:srgbClr val="10528D"/>
                </a:solidFill>
              </a:rPr>
              <a:t>* Prélèvement mi octobre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0EBDECA-6FBF-7593-3CFD-4245493F5CF4}"/>
              </a:ext>
            </a:extLst>
          </p:cNvPr>
          <p:cNvSpPr txBox="1"/>
          <p:nvPr/>
        </p:nvSpPr>
        <p:spPr>
          <a:xfrm>
            <a:off x="1690442" y="905919"/>
            <a:ext cx="347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98784"/>
                </a:solidFill>
              </a:rPr>
              <a:t>SUR TEMPS PERISCOLAIRE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D7476D0-C6FA-B079-75EE-BFD60908E2C7}"/>
              </a:ext>
            </a:extLst>
          </p:cNvPr>
          <p:cNvSpPr txBox="1"/>
          <p:nvPr/>
        </p:nvSpPr>
        <p:spPr>
          <a:xfrm>
            <a:off x="292815" y="1171855"/>
            <a:ext cx="6175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solidFill>
                  <a:schemeClr val="bg1"/>
                </a:solidFill>
              </a:rPr>
              <a:t>Pour l’année scolaire 2025/2026, l’école Saint François d’Assise à Montpellier, vous propose des ateliers d’anglais sur le temps périscolaire,  en partenariat avec </a:t>
            </a:r>
            <a:r>
              <a:rPr lang="fr-FR" sz="1000" b="1" dirty="0" err="1">
                <a:solidFill>
                  <a:schemeClr val="bg1"/>
                </a:solidFill>
              </a:rPr>
              <a:t>Language</a:t>
            </a:r>
            <a:r>
              <a:rPr lang="fr-FR" sz="1000" b="1" dirty="0">
                <a:solidFill>
                  <a:schemeClr val="bg1"/>
                </a:solidFill>
              </a:rPr>
              <a:t> Connexion.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30E6F59B-8849-243A-44F6-1EF93994CD21}"/>
              </a:ext>
            </a:extLst>
          </p:cNvPr>
          <p:cNvSpPr txBox="1"/>
          <p:nvPr/>
        </p:nvSpPr>
        <p:spPr>
          <a:xfrm>
            <a:off x="353619" y="3733582"/>
            <a:ext cx="138050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Dimbo" panose="020B0603010101010101" pitchFamily="34" charset="0"/>
              </a:rPr>
              <a:t>Objectifs :</a:t>
            </a:r>
          </a:p>
          <a:p>
            <a:endParaRPr lang="fr-FR" dirty="0">
              <a:solidFill>
                <a:schemeClr val="bg1"/>
              </a:solidFill>
              <a:latin typeface="Dimbo" panose="020B0603010101010101" pitchFamily="34" charset="0"/>
            </a:endParaRPr>
          </a:p>
          <a:p>
            <a:endParaRPr lang="fr-FR" dirty="0">
              <a:solidFill>
                <a:schemeClr val="bg1"/>
              </a:solidFill>
              <a:latin typeface="Dimbo" panose="020B0603010101010101" pitchFamily="34" charset="0"/>
            </a:endParaRPr>
          </a:p>
          <a:p>
            <a:endParaRPr lang="fr-FR" dirty="0">
              <a:solidFill>
                <a:schemeClr val="bg1"/>
              </a:solidFill>
              <a:latin typeface="Dimbo" panose="020B0603010101010101" pitchFamily="34" charset="0"/>
            </a:endParaRPr>
          </a:p>
          <a:p>
            <a:endParaRPr lang="fr-FR" sz="1000" dirty="0">
              <a:solidFill>
                <a:schemeClr val="bg1"/>
              </a:solidFill>
              <a:latin typeface="Dimbo" panose="020B0603010101010101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Dimbo" panose="020B0603010101010101" pitchFamily="34" charset="0"/>
              </a:rPr>
              <a:t>Au programme :</a:t>
            </a:r>
          </a:p>
          <a:p>
            <a:endParaRPr lang="fr-FR" dirty="0">
              <a:solidFill>
                <a:schemeClr val="bg1"/>
              </a:solidFill>
              <a:latin typeface="Dimbo" panose="020B0603010101010101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4708A2C-E5FB-985E-2359-13A7C2F277F9}"/>
              </a:ext>
            </a:extLst>
          </p:cNvPr>
          <p:cNvSpPr txBox="1"/>
          <p:nvPr/>
        </p:nvSpPr>
        <p:spPr>
          <a:xfrm>
            <a:off x="477735" y="4029431"/>
            <a:ext cx="31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solidFill>
                  <a:schemeClr val="bg1"/>
                </a:solidFill>
              </a:rPr>
              <a:t>Développer l’aisance des élèves  à l‘oral en anglais</a:t>
            </a:r>
          </a:p>
          <a:p>
            <a:pPr algn="just"/>
            <a:r>
              <a:rPr lang="fr-FR" sz="1000" dirty="0">
                <a:solidFill>
                  <a:schemeClr val="bg1"/>
                </a:solidFill>
              </a:rPr>
              <a:t>Acquisition de structures simples </a:t>
            </a:r>
          </a:p>
          <a:p>
            <a:pPr algn="just"/>
            <a:r>
              <a:rPr lang="fr-FR" sz="1000" dirty="0">
                <a:solidFill>
                  <a:schemeClr val="bg1"/>
                </a:solidFill>
              </a:rPr>
              <a:t>Mémorisation de vocabulaire et </a:t>
            </a:r>
          </a:p>
          <a:p>
            <a:pPr algn="just"/>
            <a:r>
              <a:rPr lang="fr-FR" sz="1000" dirty="0">
                <a:solidFill>
                  <a:schemeClr val="bg1"/>
                </a:solidFill>
              </a:rPr>
              <a:t>d’expressions courantes</a:t>
            </a:r>
          </a:p>
          <a:p>
            <a:pPr algn="just"/>
            <a:r>
              <a:rPr lang="fr-FR" sz="1000" dirty="0">
                <a:solidFill>
                  <a:schemeClr val="bg1"/>
                </a:solidFill>
              </a:rPr>
              <a:t>Découverte de la culture anglophone</a:t>
            </a:r>
          </a:p>
          <a:p>
            <a:pPr algn="just"/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6F9BE7A2-030C-DF64-CBE0-3282045A0056}"/>
              </a:ext>
            </a:extLst>
          </p:cNvPr>
          <p:cNvSpPr/>
          <p:nvPr/>
        </p:nvSpPr>
        <p:spPr>
          <a:xfrm>
            <a:off x="-182103" y="6413966"/>
            <a:ext cx="2479396" cy="246221"/>
          </a:xfrm>
          <a:prstGeom prst="roundRect">
            <a:avLst/>
          </a:prstGeom>
          <a:solidFill>
            <a:srgbClr val="E987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99E5AA-D7A6-9B95-DF72-78478D217FCB}"/>
              </a:ext>
            </a:extLst>
          </p:cNvPr>
          <p:cNvSpPr txBox="1"/>
          <p:nvPr/>
        </p:nvSpPr>
        <p:spPr>
          <a:xfrm>
            <a:off x="78620" y="6394717"/>
            <a:ext cx="27331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</a:rPr>
              <a:t>POUR S’INSCRIRE :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45FD910-94C7-618E-CAFC-EC67688DE0A0}"/>
              </a:ext>
            </a:extLst>
          </p:cNvPr>
          <p:cNvSpPr txBox="1"/>
          <p:nvPr/>
        </p:nvSpPr>
        <p:spPr>
          <a:xfrm>
            <a:off x="486433" y="5309441"/>
            <a:ext cx="2548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dirty="0">
                <a:solidFill>
                  <a:schemeClr val="bg1"/>
                </a:solidFill>
              </a:rPr>
              <a:t>Jeux, chansons, mise en scène de saynètes et  contes, réalisation de posters…  Des activités toujours plus variées dans la langue de Shakespeare !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F249A35-E623-819C-451B-D86753949958}"/>
              </a:ext>
            </a:extLst>
          </p:cNvPr>
          <p:cNvGrpSpPr/>
          <p:nvPr/>
        </p:nvGrpSpPr>
        <p:grpSpPr>
          <a:xfrm>
            <a:off x="3902593" y="3986960"/>
            <a:ext cx="2353688" cy="2301505"/>
            <a:chOff x="-135724" y="3388659"/>
            <a:chExt cx="5103881" cy="4531158"/>
          </a:xfrm>
        </p:grpSpPr>
        <p:pic>
          <p:nvPicPr>
            <p:cNvPr id="8" name="Image 7" descr="Une image contenant dessin humoristique, clipart, jouet&#10;&#10;Description générée automatiquement">
              <a:extLst>
                <a:ext uri="{FF2B5EF4-FFF2-40B4-BE49-F238E27FC236}">
                  <a16:creationId xmlns:a16="http://schemas.microsoft.com/office/drawing/2014/main" id="{6FA95279-8520-B487-5900-D42E6E873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85345" y="3535428"/>
              <a:ext cx="2436086" cy="4384389"/>
            </a:xfrm>
            <a:prstGeom prst="rect">
              <a:avLst/>
            </a:prstGeom>
          </p:spPr>
        </p:pic>
        <p:pic>
          <p:nvPicPr>
            <p:cNvPr id="11" name="Image 10" descr="Une image contenant dessin humoristique, jouet, poupée&#10;&#10;Description générée automatiquement">
              <a:extLst>
                <a:ext uri="{FF2B5EF4-FFF2-40B4-BE49-F238E27FC236}">
                  <a16:creationId xmlns:a16="http://schemas.microsoft.com/office/drawing/2014/main" id="{A3141F0C-234E-E585-A4B0-67F7837B9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82" y="3388659"/>
              <a:ext cx="2660126" cy="4384387"/>
            </a:xfrm>
            <a:prstGeom prst="rect">
              <a:avLst/>
            </a:prstGeom>
          </p:spPr>
        </p:pic>
        <p:pic>
          <p:nvPicPr>
            <p:cNvPr id="9" name="Image 8" descr="Une image contenant clipart, dessin humoristique, illustration, Animation&#10;&#10;Description générée automatiquement">
              <a:extLst>
                <a:ext uri="{FF2B5EF4-FFF2-40B4-BE49-F238E27FC236}">
                  <a16:creationId xmlns:a16="http://schemas.microsoft.com/office/drawing/2014/main" id="{FF383271-9D44-A22E-3EE5-9A31E5B17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5724" y="3482298"/>
              <a:ext cx="2660127" cy="4384388"/>
            </a:xfrm>
            <a:prstGeom prst="rect">
              <a:avLst/>
            </a:prstGeom>
          </p:spPr>
        </p:pic>
        <p:pic>
          <p:nvPicPr>
            <p:cNvPr id="10" name="Image 9" descr="Une image contenant Personnage de fiction, clipart, Dessin animé, illustration&#10;&#10;Description générée automatiquement">
              <a:extLst>
                <a:ext uri="{FF2B5EF4-FFF2-40B4-BE49-F238E27FC236}">
                  <a16:creationId xmlns:a16="http://schemas.microsoft.com/office/drawing/2014/main" id="{85BCF501-2848-B873-B601-761386C2F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85" t="73526" r="6474" b="8104"/>
            <a:stretch/>
          </p:blipFill>
          <p:spPr>
            <a:xfrm rot="1536903">
              <a:off x="4187697" y="5622857"/>
              <a:ext cx="780460" cy="1025315"/>
            </a:xfrm>
            <a:prstGeom prst="rect">
              <a:avLst/>
            </a:prstGeom>
          </p:spPr>
        </p:pic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9FDB2A5-ED72-21D5-40D4-7F58B1B315FC}"/>
              </a:ext>
            </a:extLst>
          </p:cNvPr>
          <p:cNvSpPr/>
          <p:nvPr/>
        </p:nvSpPr>
        <p:spPr>
          <a:xfrm>
            <a:off x="5640852" y="8961119"/>
            <a:ext cx="1750750" cy="425837"/>
          </a:xfrm>
          <a:prstGeom prst="roundRect">
            <a:avLst/>
          </a:prstGeom>
          <a:solidFill>
            <a:srgbClr val="E987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19A852E-7DBD-8197-9A7B-F34DBBFD4831}"/>
              </a:ext>
            </a:extLst>
          </p:cNvPr>
          <p:cNvSpPr txBox="1"/>
          <p:nvPr/>
        </p:nvSpPr>
        <p:spPr>
          <a:xfrm>
            <a:off x="5615654" y="8982417"/>
            <a:ext cx="1326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À compléter avant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 le  27 juin 2025</a:t>
            </a:r>
          </a:p>
        </p:txBody>
      </p:sp>
      <p:graphicFrame>
        <p:nvGraphicFramePr>
          <p:cNvPr id="50" name="Tableau 49">
            <a:extLst>
              <a:ext uri="{FF2B5EF4-FFF2-40B4-BE49-F238E27FC236}">
                <a16:creationId xmlns:a16="http://schemas.microsoft.com/office/drawing/2014/main" id="{A5E539C7-CC9C-5868-098F-DCF18286D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44318"/>
              </p:ext>
            </p:extLst>
          </p:nvPr>
        </p:nvGraphicFramePr>
        <p:xfrm>
          <a:off x="471488" y="5630704"/>
          <a:ext cx="5915025" cy="297180"/>
        </p:xfrm>
        <a:graphic>
          <a:graphicData uri="http://schemas.openxmlformats.org/drawingml/2006/table">
            <a:tbl>
              <a:tblPr/>
              <a:tblGrid>
                <a:gridCol w="887254">
                  <a:extLst>
                    <a:ext uri="{9D8B030D-6E8A-4147-A177-3AD203B41FA5}">
                      <a16:colId xmlns:a16="http://schemas.microsoft.com/office/drawing/2014/main" val="1526775718"/>
                    </a:ext>
                  </a:extLst>
                </a:gridCol>
                <a:gridCol w="5027771">
                  <a:extLst>
                    <a:ext uri="{9D8B030D-6E8A-4147-A177-3AD203B41FA5}">
                      <a16:colId xmlns:a16="http://schemas.microsoft.com/office/drawing/2014/main" val="28758173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778884"/>
                  </a:ext>
                </a:extLst>
              </a:tr>
            </a:tbl>
          </a:graphicData>
        </a:graphic>
      </p:graphicFrame>
      <p:graphicFrame>
        <p:nvGraphicFramePr>
          <p:cNvPr id="51" name="Tableau 50">
            <a:extLst>
              <a:ext uri="{FF2B5EF4-FFF2-40B4-BE49-F238E27FC236}">
                <a16:creationId xmlns:a16="http://schemas.microsoft.com/office/drawing/2014/main" id="{E82D2485-BFF0-1565-38C9-51F7C60FD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69505"/>
              </p:ext>
            </p:extLst>
          </p:nvPr>
        </p:nvGraphicFramePr>
        <p:xfrm>
          <a:off x="471488" y="5630704"/>
          <a:ext cx="5915025" cy="297180"/>
        </p:xfrm>
        <a:graphic>
          <a:graphicData uri="http://schemas.openxmlformats.org/drawingml/2006/table">
            <a:tbl>
              <a:tblPr/>
              <a:tblGrid>
                <a:gridCol w="887254">
                  <a:extLst>
                    <a:ext uri="{9D8B030D-6E8A-4147-A177-3AD203B41FA5}">
                      <a16:colId xmlns:a16="http://schemas.microsoft.com/office/drawing/2014/main" val="2125975968"/>
                    </a:ext>
                  </a:extLst>
                </a:gridCol>
                <a:gridCol w="5027771">
                  <a:extLst>
                    <a:ext uri="{9D8B030D-6E8A-4147-A177-3AD203B41FA5}">
                      <a16:colId xmlns:a16="http://schemas.microsoft.com/office/drawing/2014/main" val="1790454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481252"/>
                  </a:ext>
                </a:extLst>
              </a:tr>
            </a:tbl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D48E5912-F384-D284-298C-45613B0CF1D0}"/>
              </a:ext>
            </a:extLst>
          </p:cNvPr>
          <p:cNvSpPr txBox="1"/>
          <p:nvPr/>
        </p:nvSpPr>
        <p:spPr>
          <a:xfrm>
            <a:off x="3476272" y="2494954"/>
            <a:ext cx="1590837" cy="11849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900" dirty="0">
                <a:solidFill>
                  <a:srgbClr val="10528D"/>
                </a:solidFill>
              </a:rPr>
              <a:t>Au sein de l’établissement</a:t>
            </a:r>
          </a:p>
          <a:p>
            <a:pPr algn="ctr"/>
            <a:endParaRPr lang="fr-FR" sz="400" dirty="0">
              <a:solidFill>
                <a:srgbClr val="10528D"/>
              </a:solidFill>
            </a:endParaRPr>
          </a:p>
          <a:p>
            <a:pPr algn="ctr"/>
            <a:endParaRPr lang="fr-FR" sz="900" u="sng" dirty="0">
              <a:solidFill>
                <a:srgbClr val="10528D"/>
              </a:solidFill>
            </a:endParaRPr>
          </a:p>
          <a:p>
            <a:pPr algn="ctr"/>
            <a:r>
              <a:rPr lang="fr-FR" sz="900" b="1" u="sng" dirty="0">
                <a:solidFill>
                  <a:srgbClr val="10528D"/>
                </a:solidFill>
              </a:rPr>
              <a:t>Le vendredi </a:t>
            </a:r>
          </a:p>
          <a:p>
            <a:pPr algn="ctr"/>
            <a:endParaRPr lang="fr-FR" sz="1000" dirty="0">
              <a:solidFill>
                <a:srgbClr val="10528D"/>
              </a:solidFill>
            </a:endParaRPr>
          </a:p>
          <a:p>
            <a:pPr algn="ctr"/>
            <a:r>
              <a:rPr lang="fr-FR" sz="1000" dirty="0">
                <a:solidFill>
                  <a:srgbClr val="10528D"/>
                </a:solidFill>
              </a:rPr>
              <a:t> 11h50-12h30: CE/CM</a:t>
            </a:r>
            <a:endParaRPr lang="fr-FR" dirty="0">
              <a:solidFill>
                <a:srgbClr val="000000"/>
              </a:solidFill>
            </a:endParaRPr>
          </a:p>
          <a:p>
            <a:pPr algn="ctr"/>
            <a:endParaRPr lang="fr-FR" sz="1000" dirty="0">
              <a:solidFill>
                <a:srgbClr val="10528D"/>
              </a:solidFill>
            </a:endParaRPr>
          </a:p>
          <a:p>
            <a:pPr algn="ctr"/>
            <a:r>
              <a:rPr lang="fr-FR" sz="1000" dirty="0">
                <a:solidFill>
                  <a:srgbClr val="10528D"/>
                </a:solidFill>
              </a:rPr>
              <a:t>12h40-13h20: CP</a:t>
            </a:r>
            <a:endParaRPr lang="fr-FR" sz="900" dirty="0">
              <a:solidFill>
                <a:srgbClr val="10528D"/>
              </a:solidFill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7BDFB96-A441-1E9B-8C72-9F4E2012D31B}"/>
              </a:ext>
            </a:extLst>
          </p:cNvPr>
          <p:cNvGrpSpPr/>
          <p:nvPr/>
        </p:nvGrpSpPr>
        <p:grpSpPr>
          <a:xfrm>
            <a:off x="189355" y="1289909"/>
            <a:ext cx="6560778" cy="2258470"/>
            <a:chOff x="254695" y="1435858"/>
            <a:chExt cx="6560778" cy="2258470"/>
          </a:xfrm>
        </p:grpSpPr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E9E0E946-4355-CA43-8C67-40917D78421E}"/>
                </a:ext>
              </a:extLst>
            </p:cNvPr>
            <p:cNvGrpSpPr/>
            <p:nvPr/>
          </p:nvGrpSpPr>
          <p:grpSpPr>
            <a:xfrm>
              <a:off x="254695" y="1757023"/>
              <a:ext cx="6560778" cy="1937305"/>
              <a:chOff x="254695" y="1757023"/>
              <a:chExt cx="6560778" cy="1937305"/>
            </a:xfrm>
          </p:grpSpPr>
          <p:grpSp>
            <p:nvGrpSpPr>
              <p:cNvPr id="68" name="Groupe 67">
                <a:extLst>
                  <a:ext uri="{FF2B5EF4-FFF2-40B4-BE49-F238E27FC236}">
                    <a16:creationId xmlns:a16="http://schemas.microsoft.com/office/drawing/2014/main" id="{685131CB-38C5-7E1D-4DAA-91196EC2330A}"/>
                  </a:ext>
                </a:extLst>
              </p:cNvPr>
              <p:cNvGrpSpPr/>
              <p:nvPr/>
            </p:nvGrpSpPr>
            <p:grpSpPr>
              <a:xfrm>
                <a:off x="254695" y="1757023"/>
                <a:ext cx="6560778" cy="1937305"/>
                <a:chOff x="254695" y="1757023"/>
                <a:chExt cx="6560778" cy="1937305"/>
              </a:xfrm>
            </p:grpSpPr>
            <p:pic>
              <p:nvPicPr>
                <p:cNvPr id="72" name="Image 71" descr="Une image contenant capture d’écran, clipart, Graphique, graphisme&#10;&#10;Description générée automatiquement">
                  <a:extLst>
                    <a:ext uri="{FF2B5EF4-FFF2-40B4-BE49-F238E27FC236}">
                      <a16:creationId xmlns:a16="http://schemas.microsoft.com/office/drawing/2014/main" id="{5C6BA9F3-711D-789F-1958-72737122C3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522" t="63745" r="7536" b="17861"/>
                <a:stretch/>
              </p:blipFill>
              <p:spPr>
                <a:xfrm rot="10469130">
                  <a:off x="5111322" y="2047894"/>
                  <a:ext cx="1704151" cy="1282228"/>
                </a:xfrm>
                <a:prstGeom prst="rect">
                  <a:avLst/>
                </a:prstGeom>
              </p:spPr>
            </p:pic>
            <p:pic>
              <p:nvPicPr>
                <p:cNvPr id="73" name="Image 72" descr="Une image contenant capture d’écran, clipart, Graphique, graphisme&#10;&#10;Description générée automatiquement">
                  <a:extLst>
                    <a:ext uri="{FF2B5EF4-FFF2-40B4-BE49-F238E27FC236}">
                      <a16:creationId xmlns:a16="http://schemas.microsoft.com/office/drawing/2014/main" id="{FDEC7A05-A6C6-8A7F-FC52-29573AE12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522" t="63925" r="7536" b="17861"/>
                <a:stretch/>
              </p:blipFill>
              <p:spPr>
                <a:xfrm rot="10622592">
                  <a:off x="1787675" y="2036989"/>
                  <a:ext cx="1837129" cy="1269667"/>
                </a:xfrm>
                <a:prstGeom prst="rect">
                  <a:avLst/>
                </a:prstGeom>
              </p:spPr>
            </p:pic>
            <p:pic>
              <p:nvPicPr>
                <p:cNvPr id="74" name="Image 73">
                  <a:extLst>
                    <a:ext uri="{FF2B5EF4-FFF2-40B4-BE49-F238E27FC236}">
                      <a16:creationId xmlns:a16="http://schemas.microsoft.com/office/drawing/2014/main" id="{7FB66328-EBDF-22FB-1ACE-685ADA0D3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904" t="4966" r="64374" b="83583"/>
                <a:stretch/>
              </p:blipFill>
              <p:spPr>
                <a:xfrm>
                  <a:off x="463596" y="1818205"/>
                  <a:ext cx="1045156" cy="976107"/>
                </a:xfrm>
                <a:prstGeom prst="rect">
                  <a:avLst/>
                </a:prstGeom>
              </p:spPr>
            </p:pic>
            <p:sp>
              <p:nvSpPr>
                <p:cNvPr id="75" name="ZoneTexte 74">
                  <a:extLst>
                    <a:ext uri="{FF2B5EF4-FFF2-40B4-BE49-F238E27FC236}">
                      <a16:creationId xmlns:a16="http://schemas.microsoft.com/office/drawing/2014/main" id="{B64FEFCF-DD3C-E9B0-FECF-71ACBB962BCC}"/>
                    </a:ext>
                  </a:extLst>
                </p:cNvPr>
                <p:cNvSpPr txBox="1"/>
                <p:nvPr/>
              </p:nvSpPr>
              <p:spPr>
                <a:xfrm>
                  <a:off x="254695" y="2678665"/>
                  <a:ext cx="1707172" cy="10156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Des ateliers ludiques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100% en anglais 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ayant 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pour objectif 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la communication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 </a:t>
                  </a:r>
                </a:p>
              </p:txBody>
            </p:sp>
            <p:sp>
              <p:nvSpPr>
                <p:cNvPr id="76" name="ZoneTexte 75">
                  <a:extLst>
                    <a:ext uri="{FF2B5EF4-FFF2-40B4-BE49-F238E27FC236}">
                      <a16:creationId xmlns:a16="http://schemas.microsoft.com/office/drawing/2014/main" id="{8FFEB29E-7274-AB13-C85C-760006049368}"/>
                    </a:ext>
                  </a:extLst>
                </p:cNvPr>
                <p:cNvSpPr txBox="1"/>
                <p:nvPr/>
              </p:nvSpPr>
              <p:spPr>
                <a:xfrm>
                  <a:off x="2020673" y="2809367"/>
                  <a:ext cx="1419083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Animés par des professeurs </a:t>
                  </a:r>
                </a:p>
                <a:p>
                  <a:pPr algn="ctr"/>
                  <a:r>
                    <a:rPr lang="fr-FR" sz="1000" dirty="0">
                      <a:solidFill>
                        <a:srgbClr val="10528D"/>
                      </a:solidFill>
                    </a:rPr>
                    <a:t>anglophones de </a:t>
                  </a:r>
                </a:p>
                <a:p>
                  <a:pPr algn="ctr"/>
                  <a:r>
                    <a:rPr lang="fr-FR" sz="1000" dirty="0" err="1">
                      <a:solidFill>
                        <a:srgbClr val="10528D"/>
                      </a:solidFill>
                    </a:rPr>
                    <a:t>Language</a:t>
                  </a:r>
                  <a:r>
                    <a:rPr lang="fr-FR" sz="1000" dirty="0">
                      <a:solidFill>
                        <a:srgbClr val="10528D"/>
                      </a:solidFill>
                    </a:rPr>
                    <a:t> Connexion</a:t>
                  </a:r>
                </a:p>
              </p:txBody>
            </p:sp>
            <p:pic>
              <p:nvPicPr>
                <p:cNvPr id="77" name="Image 76">
                  <a:extLst>
                    <a:ext uri="{FF2B5EF4-FFF2-40B4-BE49-F238E27FC236}">
                      <a16:creationId xmlns:a16="http://schemas.microsoft.com/office/drawing/2014/main" id="{88241087-DD3B-5186-F31F-70DCB19935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7579" t="4966" b="81652"/>
                <a:stretch/>
              </p:blipFill>
              <p:spPr>
                <a:xfrm>
                  <a:off x="3188855" y="1757023"/>
                  <a:ext cx="2501995" cy="1076371"/>
                </a:xfrm>
                <a:prstGeom prst="rect">
                  <a:avLst/>
                </a:prstGeom>
              </p:spPr>
            </p:pic>
          </p:grpSp>
          <p:pic>
            <p:nvPicPr>
              <p:cNvPr id="71" name="Image 70">
                <a:extLst>
                  <a:ext uri="{FF2B5EF4-FFF2-40B4-BE49-F238E27FC236}">
                    <a16:creationId xmlns:a16="http://schemas.microsoft.com/office/drawing/2014/main" id="{E7D57714-B31E-978E-B610-A06A67AD77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57" t="4966" r="41941" b="82661"/>
              <a:stretch/>
            </p:blipFill>
            <p:spPr>
              <a:xfrm rot="826092">
                <a:off x="2038194" y="1877983"/>
                <a:ext cx="1149494" cy="927985"/>
              </a:xfrm>
              <a:prstGeom prst="rect">
                <a:avLst/>
              </a:prstGeom>
            </p:spPr>
          </p:pic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FBB00557-6277-7E52-3CF5-EF07465D8CFB}"/>
                </a:ext>
              </a:extLst>
            </p:cNvPr>
            <p:cNvGrpSpPr/>
            <p:nvPr/>
          </p:nvGrpSpPr>
          <p:grpSpPr>
            <a:xfrm>
              <a:off x="5665601" y="1435858"/>
              <a:ext cx="974844" cy="1386460"/>
              <a:chOff x="515655" y="1684694"/>
              <a:chExt cx="1249162" cy="1828905"/>
            </a:xfrm>
          </p:grpSpPr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4A2AB8D8-5598-B6EA-2074-6825DECDC7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785" b="81146"/>
              <a:stretch/>
            </p:blipFill>
            <p:spPr>
              <a:xfrm>
                <a:off x="515655" y="1684694"/>
                <a:ext cx="1249162" cy="1828905"/>
              </a:xfrm>
              <a:prstGeom prst="rect">
                <a:avLst/>
              </a:prstGeom>
            </p:spPr>
          </p:pic>
          <p:pic>
            <p:nvPicPr>
              <p:cNvPr id="55" name="Image 54">
                <a:extLst>
                  <a:ext uri="{FF2B5EF4-FFF2-40B4-BE49-F238E27FC236}">
                    <a16:creationId xmlns:a16="http://schemas.microsoft.com/office/drawing/2014/main" id="{9AA1D5BA-9E6A-07E5-36AA-2FF9ADEAF3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3" t="9769" r="86343" b="86815"/>
              <a:stretch/>
            </p:blipFill>
            <p:spPr>
              <a:xfrm>
                <a:off x="845218" y="2497612"/>
                <a:ext cx="590035" cy="331374"/>
              </a:xfrm>
              <a:prstGeom prst="rect">
                <a:avLst/>
              </a:prstGeom>
            </p:spPr>
          </p:pic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C89A5346-1960-A015-466A-9DD59D49D3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3" t="10043" r="86343" b="87822"/>
              <a:stretch/>
            </p:blipFill>
            <p:spPr>
              <a:xfrm rot="10800000">
                <a:off x="798143" y="2769597"/>
                <a:ext cx="382957" cy="207077"/>
              </a:xfrm>
              <a:prstGeom prst="rect">
                <a:avLst/>
              </a:prstGeom>
            </p:spPr>
          </p:pic>
          <p:sp>
            <p:nvSpPr>
              <p:cNvPr id="57" name="Ellipse 56">
                <a:extLst>
                  <a:ext uri="{FF2B5EF4-FFF2-40B4-BE49-F238E27FC236}">
                    <a16:creationId xmlns:a16="http://schemas.microsoft.com/office/drawing/2014/main" id="{B573A717-AD90-24D2-1C5B-2FE1441001DA}"/>
                  </a:ext>
                </a:extLst>
              </p:cNvPr>
              <p:cNvSpPr/>
              <p:nvPr/>
            </p:nvSpPr>
            <p:spPr>
              <a:xfrm>
                <a:off x="1047262" y="2769597"/>
                <a:ext cx="85969" cy="67236"/>
              </a:xfrm>
              <a:prstGeom prst="ellipse">
                <a:avLst/>
              </a:prstGeom>
              <a:solidFill>
                <a:srgbClr val="F08579"/>
              </a:solidFill>
              <a:ln>
                <a:solidFill>
                  <a:srgbClr val="E987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9" name="Image 58">
                <a:extLst>
                  <a:ext uri="{FF2B5EF4-FFF2-40B4-BE49-F238E27FC236}">
                    <a16:creationId xmlns:a16="http://schemas.microsoft.com/office/drawing/2014/main" id="{79097009-B49B-5CD5-42BA-5BF0EEC66C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5" t="10043" r="86343" b="89324"/>
              <a:stretch/>
            </p:blipFill>
            <p:spPr>
              <a:xfrm rot="689927">
                <a:off x="1103306" y="2811496"/>
                <a:ext cx="89258" cy="61451"/>
              </a:xfrm>
              <a:prstGeom prst="rect">
                <a:avLst/>
              </a:prstGeom>
            </p:spPr>
          </p:pic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0CEEE4A6-C426-262C-028D-4A8226C26B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28" t="9962" r="89591" b="87580"/>
              <a:stretch/>
            </p:blipFill>
            <p:spPr>
              <a:xfrm rot="10800000">
                <a:off x="1162235" y="2738284"/>
                <a:ext cx="348428" cy="238390"/>
              </a:xfrm>
              <a:prstGeom prst="rect">
                <a:avLst/>
              </a:prstGeom>
            </p:spPr>
          </p:pic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F517B84F-011C-C10E-A6D8-B6AB3E0BC820}"/>
                  </a:ext>
                </a:extLst>
              </p:cNvPr>
              <p:cNvSpPr/>
              <p:nvPr/>
            </p:nvSpPr>
            <p:spPr>
              <a:xfrm>
                <a:off x="1244869" y="2825219"/>
                <a:ext cx="71239" cy="82873"/>
              </a:xfrm>
              <a:prstGeom prst="ellipse">
                <a:avLst/>
              </a:prstGeom>
              <a:solidFill>
                <a:srgbClr val="F08579"/>
              </a:solidFill>
              <a:ln>
                <a:solidFill>
                  <a:srgbClr val="E9878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62" name="Image 61">
                <a:extLst>
                  <a:ext uri="{FF2B5EF4-FFF2-40B4-BE49-F238E27FC236}">
                    <a16:creationId xmlns:a16="http://schemas.microsoft.com/office/drawing/2014/main" id="{C7AD4AD6-3679-37CA-3DBD-588BA27093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5" t="10043" r="86343" b="89324"/>
              <a:stretch/>
            </p:blipFill>
            <p:spPr>
              <a:xfrm rot="1710338">
                <a:off x="1010855" y="2825298"/>
                <a:ext cx="89258" cy="61451"/>
              </a:xfrm>
              <a:prstGeom prst="rect">
                <a:avLst/>
              </a:prstGeom>
            </p:spPr>
          </p:pic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B7160E8F-C600-B0DD-A855-3B8837D78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5" t="10043" r="86343" b="89324"/>
              <a:stretch/>
            </p:blipFill>
            <p:spPr>
              <a:xfrm rot="7948218">
                <a:off x="1236344" y="2797268"/>
                <a:ext cx="89258" cy="61451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2DD12492-6B83-4590-57E4-94C143BBEE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55" t="10043" r="86343" b="89324"/>
              <a:stretch/>
            </p:blipFill>
            <p:spPr>
              <a:xfrm rot="872693" flipH="1">
                <a:off x="1227817" y="2858700"/>
                <a:ext cx="89258" cy="61451"/>
              </a:xfrm>
              <a:prstGeom prst="rect">
                <a:avLst/>
              </a:prstGeom>
            </p:spPr>
          </p:pic>
        </p:grpSp>
      </p:grpSp>
      <p:sp>
        <p:nvSpPr>
          <p:cNvPr id="78" name="ZoneTexte 77">
            <a:extLst>
              <a:ext uri="{FF2B5EF4-FFF2-40B4-BE49-F238E27FC236}">
                <a16:creationId xmlns:a16="http://schemas.microsoft.com/office/drawing/2014/main" id="{E5B747F5-D09E-619D-64B7-109C45F7F7B0}"/>
              </a:ext>
            </a:extLst>
          </p:cNvPr>
          <p:cNvSpPr txBox="1"/>
          <p:nvPr/>
        </p:nvSpPr>
        <p:spPr>
          <a:xfrm>
            <a:off x="5174924" y="2404288"/>
            <a:ext cx="1419083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000" dirty="0">
                <a:solidFill>
                  <a:srgbClr val="10528D"/>
                </a:solidFill>
              </a:rPr>
              <a:t>Abonnement annuel de 28 séances </a:t>
            </a:r>
          </a:p>
          <a:p>
            <a:pPr algn="ctr"/>
            <a:r>
              <a:rPr lang="fr-FR" sz="1000" dirty="0">
                <a:solidFill>
                  <a:srgbClr val="10528D"/>
                </a:solidFill>
              </a:rPr>
              <a:t>au tarif :</a:t>
            </a:r>
          </a:p>
          <a:p>
            <a:pPr algn="ctr"/>
            <a:endParaRPr lang="fr-FR" sz="1000" dirty="0">
              <a:solidFill>
                <a:srgbClr val="10528D"/>
              </a:solidFill>
            </a:endParaRPr>
          </a:p>
          <a:p>
            <a:pPr algn="ctr"/>
            <a:r>
              <a:rPr lang="fr-FR" sz="1000" b="1" dirty="0">
                <a:solidFill>
                  <a:srgbClr val="10528D"/>
                </a:solidFill>
              </a:rPr>
              <a:t>249€ par élève</a:t>
            </a:r>
          </a:p>
          <a:p>
            <a:pPr algn="ctr"/>
            <a:endParaRPr lang="fr-FR" sz="1000" dirty="0">
              <a:solidFill>
                <a:srgbClr val="10528D"/>
              </a:solidFill>
            </a:endParaRPr>
          </a:p>
          <a:p>
            <a:pPr algn="ctr"/>
            <a:endParaRPr lang="fr-FR" sz="900" dirty="0">
              <a:solidFill>
                <a:srgbClr val="10528D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256031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ABDB82CD63D4FA4210A36936F61FB" ma:contentTypeVersion="16" ma:contentTypeDescription="Crée un document." ma:contentTypeScope="" ma:versionID="bee51ca0e39476f97df263e0b5d5ee2e">
  <xsd:schema xmlns:xsd="http://www.w3.org/2001/XMLSchema" xmlns:xs="http://www.w3.org/2001/XMLSchema" xmlns:p="http://schemas.microsoft.com/office/2006/metadata/properties" xmlns:ns2="f2d91f34-c5b8-4277-bfac-1906c2dafdf9" xmlns:ns3="ba79adb7-fc5f-428b-a82d-2d13829d85fe" targetNamespace="http://schemas.microsoft.com/office/2006/metadata/properties" ma:root="true" ma:fieldsID="e9d3caa03eb62f5f637c86bb6116da0e" ns2:_="" ns3:_="">
    <xsd:import namespace="f2d91f34-c5b8-4277-bfac-1906c2dafdf9"/>
    <xsd:import namespace="ba79adb7-fc5f-428b-a82d-2d13829d8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91f34-c5b8-4277-bfac-1906c2daf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d717d840-b2a2-413f-b17f-703b2d1568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9adb7-fc5f-428b-a82d-2d13829d85f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2bfd141-56c5-4437-a82f-ee227b9156c8}" ma:internalName="TaxCatchAll" ma:showField="CatchAllData" ma:web="ba79adb7-fc5f-428b-a82d-2d13829d85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d91f34-c5b8-4277-bfac-1906c2dafdf9">
      <Terms xmlns="http://schemas.microsoft.com/office/infopath/2007/PartnerControls"/>
    </lcf76f155ced4ddcb4097134ff3c332f>
    <TaxCatchAll xmlns="ba79adb7-fc5f-428b-a82d-2d13829d85fe" xsi:nil="true"/>
  </documentManagement>
</p:properties>
</file>

<file path=customXml/itemProps1.xml><?xml version="1.0" encoding="utf-8"?>
<ds:datastoreItem xmlns:ds="http://schemas.openxmlformats.org/officeDocument/2006/customXml" ds:itemID="{56E57459-E074-463A-95E8-6226187EE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91f34-c5b8-4277-bfac-1906c2dafdf9"/>
    <ds:schemaRef ds:uri="ba79adb7-fc5f-428b-a82d-2d13829d8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2454A-90B1-4CF3-B285-C7A351E25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6BF95-9F9B-40C4-A4FF-2C675BFC8E44}">
  <ds:schemaRefs>
    <ds:schemaRef ds:uri="http://schemas.microsoft.com/office/infopath/2007/PartnerControls"/>
    <ds:schemaRef ds:uri="ba79adb7-fc5f-428b-a82d-2d13829d85fe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2d91f34-c5b8-4277-bfac-1906c2dafdf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309</Words>
  <Application>Microsoft Office PowerPoint</Application>
  <PresentationFormat>Format A4 (210 x 297 mm)</PresentationFormat>
  <Paragraphs>55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Dimbo</vt:lpstr>
      <vt:lpstr>Poppins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Noblet</dc:creator>
  <cp:lastModifiedBy>Laurence Carrera</cp:lastModifiedBy>
  <cp:revision>37</cp:revision>
  <cp:lastPrinted>2024-03-15T10:41:59Z</cp:lastPrinted>
  <dcterms:created xsi:type="dcterms:W3CDTF">2024-03-15T08:34:09Z</dcterms:created>
  <dcterms:modified xsi:type="dcterms:W3CDTF">2025-07-01T11:34:03Z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0x01010069FABDB82CD63D4FA4210A36936F61FB</vt:lpwstr>
  </property>
  <property fmtid="{D5CDD505-2E9C-101B-9397-08002B2CF9AE}" pid="3" name="MediaServiceImageTags">
    <vt:lpwstr/>
  </property>
</Properties>
</file>